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71" r:id="rId16"/>
    <p:sldId id="272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Kanit Light" panose="020B0604020202020204" charset="-34"/>
      <p:regular r:id="rId20"/>
    </p:embeddedFont>
    <p:embeddedFont>
      <p:font typeface="Martel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63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6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8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6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95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0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rifat8851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7425B7-2ED4-0C6F-AEA2-E12AA5CBE370}"/>
              </a:ext>
            </a:extLst>
          </p:cNvPr>
          <p:cNvSpPr/>
          <p:nvPr/>
        </p:nvSpPr>
        <p:spPr>
          <a:xfrm>
            <a:off x="6435524" y="3725259"/>
            <a:ext cx="8194876" cy="450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575185" y="3638060"/>
            <a:ext cx="13480030" cy="2798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dirty="0">
                <a:solidFill>
                  <a:srgbClr val="00863D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BanglaMM-Disaster: A Multimodal Transformer-Based Deep Learning Framework for Multiclass Disaster Classification in Bangla</a:t>
            </a:r>
            <a:endParaRPr lang="en-US" sz="4300" dirty="0">
              <a:solidFill>
                <a:srgbClr val="00863D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509367" y="5765810"/>
            <a:ext cx="76116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Authors: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Ariful Islam¹, Md Rifat Hossen¹, Md. Mahmudul Arif¹, Abdullah Al Noman², Md Arifur Rahman³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3509366" y="6651658"/>
            <a:ext cx="76116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Affiliations: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¹Chittagong University of Engineering and Technology, Bangladesh ²Wilmington University, USA ³Trine University, USA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327630" y="294091"/>
            <a:ext cx="997513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Arial Black" panose="020B0A04020102020204" pitchFamily="34" charset="0"/>
                <a:ea typeface="Martel Sans" pitchFamily="34" charset="-122"/>
                <a:cs typeface="Martel Sans" pitchFamily="34" charset="-120"/>
              </a:rPr>
              <a:t>International Conference on Signal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Arial Black" panose="020B0A04020102020204" pitchFamily="34" charset="0"/>
                <a:cs typeface="Martel Sans" pitchFamily="34" charset="-120"/>
              </a:rPr>
              <a:t>Processing, Information, Communication and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C3249"/>
                </a:solidFill>
                <a:latin typeface="Arial Black" panose="020B0A04020102020204" pitchFamily="34" charset="0"/>
                <a:cs typeface="Martel Sans" pitchFamily="34" charset="-120"/>
              </a:rPr>
              <a:t>Systems 2025 (SPICSCON 2025)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Date: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Martel Sans" pitchFamily="34" charset="0"/>
                <a:cs typeface="Martel Sans" pitchFamily="34" charset="-120"/>
              </a:rPr>
              <a:t>21-22 November</a:t>
            </a:r>
            <a:r>
              <a:rPr lang="en-US" b="1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, 2025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1A1275-9FF9-6861-AA71-C7283AF5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52" y="1870641"/>
            <a:ext cx="2240296" cy="16988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BAA52D-1658-3FB4-8224-46C233831743}"/>
              </a:ext>
            </a:extLst>
          </p:cNvPr>
          <p:cNvSpPr/>
          <p:nvPr/>
        </p:nvSpPr>
        <p:spPr>
          <a:xfrm>
            <a:off x="3509367" y="7533241"/>
            <a:ext cx="7611666" cy="511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Paper ID. 122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07"/>
    </mc:Choice>
    <mc:Fallback xmlns="">
      <p:transition spd="slow" advTm="249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9383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Confusion Matrix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Insights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Strong Performance: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Earthquake, Flood, Fire (&gt;85% precision).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21638" y="29869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Challenging Classes: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Humanitarian Crisis vs Pandemic, Drought vs Irrelevant.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21638" y="37189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Class-wise Accuracy: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Best: Earthquake (91.2%), Most challenging: Humanitarian Crisis (76.8%).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21638" y="458485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Error Analysis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638" y="51131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Multimodal fusion reduces misclassification by 23% compared to unimodal approaches.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80754F-C5D5-CB5D-1CE6-85B87485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334" y="1388962"/>
            <a:ext cx="7611066" cy="6840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2"/>
    </mc:Choice>
    <mc:Fallback xmlns="">
      <p:transition spd="slow" advTm="345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D51F75-2D9F-C30D-8D28-D1A7A0014986}"/>
              </a:ext>
            </a:extLst>
          </p:cNvPr>
          <p:cNvSpPr/>
          <p:nvPr/>
        </p:nvSpPr>
        <p:spPr>
          <a:xfrm>
            <a:off x="6435524" y="3725259"/>
            <a:ext cx="8194876" cy="450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725686"/>
            <a:ext cx="8616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Comparison with State-of-the-Art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88093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9571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0394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Traditional ML (SVM)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0394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62.4%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54603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268974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CNN-only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268974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68.7%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19635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33400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LSTM-only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33400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71.3%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8466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399038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BERT + CNN (Related work)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399038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79.2%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4969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464069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BanglaMM-Disaster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464069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83.76%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41008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41008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667375"/>
            <a:ext cx="3034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Significant Improvement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15779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+4.56% over previous best methods.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16962" y="541008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186482" y="541008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5" name="Text 23"/>
          <p:cNvSpPr/>
          <p:nvPr/>
        </p:nvSpPr>
        <p:spPr>
          <a:xfrm>
            <a:off x="5565696" y="5667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Tailored for Bangla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565696" y="615779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for the unique characteristics of the Bangla language.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9640133" y="541008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9609653" y="541008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9" name="Text 27"/>
          <p:cNvSpPr/>
          <p:nvPr/>
        </p:nvSpPr>
        <p:spPr>
          <a:xfrm>
            <a:off x="9988868" y="5667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Robust Data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9988868" y="615779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Utilizes a larger, more diverse dataset for training.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347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05"/>
    </mc:Choice>
    <mc:Fallback xmlns="">
      <p:transition spd="slow" advTm="374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89154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Computational Efficiency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 flipH="1">
            <a:off x="3702368" y="1245870"/>
            <a:ext cx="76794" cy="554366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2916820" y="1482820"/>
            <a:ext cx="885203" cy="4572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4"/>
          <p:cNvSpPr/>
          <p:nvPr/>
        </p:nvSpPr>
        <p:spPr>
          <a:xfrm>
            <a:off x="3662243" y="1414601"/>
            <a:ext cx="189666" cy="190143"/>
          </a:xfrm>
          <a:prstGeom prst="roundRect">
            <a:avLst>
              <a:gd name="adj" fmla="val 537813"/>
            </a:avLst>
          </a:prstGeom>
          <a:solidFill>
            <a:srgbClr val="437066"/>
          </a:solidFill>
          <a:ln/>
        </p:spPr>
      </p:sp>
      <p:sp>
        <p:nvSpPr>
          <p:cNvPr id="7" name="Text 5"/>
          <p:cNvSpPr/>
          <p:nvPr/>
        </p:nvSpPr>
        <p:spPr>
          <a:xfrm>
            <a:off x="1499262" y="145708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Complexity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423102" y="1769352"/>
            <a:ext cx="29363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197.6M parameters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(mBERT + ResNet50), 1.8 GB size.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757076" y="3068798"/>
            <a:ext cx="327243" cy="4571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0" name="Shape 8"/>
          <p:cNvSpPr/>
          <p:nvPr/>
        </p:nvSpPr>
        <p:spPr>
          <a:xfrm>
            <a:off x="3662243" y="2995794"/>
            <a:ext cx="189666" cy="196255"/>
          </a:xfrm>
          <a:prstGeom prst="roundRect">
            <a:avLst>
              <a:gd name="adj" fmla="val 537813"/>
            </a:avLst>
          </a:prstGeom>
          <a:solidFill>
            <a:srgbClr val="437066"/>
          </a:solidFill>
          <a:ln/>
        </p:spPr>
      </p:sp>
      <p:sp>
        <p:nvSpPr>
          <p:cNvPr id="11" name="Text 9"/>
          <p:cNvSpPr/>
          <p:nvPr/>
        </p:nvSpPr>
        <p:spPr>
          <a:xfrm>
            <a:off x="4163617" y="30381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Inference Performance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4163617" y="3328697"/>
            <a:ext cx="29364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0.45 seconds per sample, suitable for real-time.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17913" y="4426392"/>
            <a:ext cx="413328" cy="4571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4" name="Shape 12"/>
          <p:cNvSpPr/>
          <p:nvPr/>
        </p:nvSpPr>
        <p:spPr>
          <a:xfrm>
            <a:off x="3644007" y="4348244"/>
            <a:ext cx="189666" cy="196255"/>
          </a:xfrm>
          <a:prstGeom prst="roundRect">
            <a:avLst>
              <a:gd name="adj" fmla="val 537813"/>
            </a:avLst>
          </a:prstGeom>
          <a:solidFill>
            <a:srgbClr val="437066"/>
          </a:solidFill>
          <a:ln/>
        </p:spPr>
      </p:sp>
      <p:sp>
        <p:nvSpPr>
          <p:cNvPr id="15" name="Text 13"/>
          <p:cNvSpPr/>
          <p:nvPr/>
        </p:nvSpPr>
        <p:spPr>
          <a:xfrm>
            <a:off x="652639" y="4396190"/>
            <a:ext cx="26652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Resource Requirements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121595" y="4692997"/>
            <a:ext cx="3887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on NVIDIA RTX 3090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(~6 hours).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71543" y="5883993"/>
            <a:ext cx="376833" cy="4571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8" name="Shape 16"/>
          <p:cNvSpPr/>
          <p:nvPr/>
        </p:nvSpPr>
        <p:spPr>
          <a:xfrm>
            <a:off x="3649445" y="5798821"/>
            <a:ext cx="189666" cy="196255"/>
          </a:xfrm>
          <a:prstGeom prst="roundRect">
            <a:avLst>
              <a:gd name="adj" fmla="val 537813"/>
            </a:avLst>
          </a:prstGeom>
          <a:solidFill>
            <a:srgbClr val="437066"/>
          </a:solidFill>
          <a:ln/>
        </p:spPr>
      </p:sp>
      <p:sp>
        <p:nvSpPr>
          <p:cNvPr id="19" name="Text 17"/>
          <p:cNvSpPr/>
          <p:nvPr/>
        </p:nvSpPr>
        <p:spPr>
          <a:xfrm>
            <a:off x="4240411" y="586621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Scalability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4240411" y="6229255"/>
            <a:ext cx="3665098" cy="47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Processes 2,000+ posts/minute for disaster monitoring.</a:t>
            </a:r>
            <a:endParaRPr lang="en-US" sz="16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258" y="0"/>
            <a:ext cx="5028142" cy="3970116"/>
          </a:xfrm>
          <a:prstGeom prst="rect">
            <a:avLst/>
          </a:prstGeom>
        </p:spPr>
      </p:pic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258" y="4114800"/>
            <a:ext cx="50281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55"/>
    </mc:Choice>
    <mc:Fallback xmlns="">
      <p:transition spd="slow" advTm="2945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Qualitative Analysis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Success Cases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1" y="1295340"/>
            <a:ext cx="170021" cy="1700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5334" y="1289685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Clear imagery + explicit disaster mentions yield 95%+ accuracy.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1" y="1868031"/>
            <a:ext cx="170021" cy="1700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5334" y="1862376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Consistent terminology across text and image.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96835" y="370784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Strengths</a:t>
            </a:r>
            <a:endParaRPr lang="en-US" sz="2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1" y="4053660"/>
            <a:ext cx="170021" cy="1700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5334" y="4048005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Handles code-mixing (Bangla-English).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1" y="4626351"/>
            <a:ext cx="170021" cy="1700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334" y="4620695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Robust to social media noise and varied image quality.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396835" y="232296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Failure Cases</a:t>
            </a:r>
            <a:endParaRPr lang="en-US" sz="28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0" y="2668785"/>
            <a:ext cx="170021" cy="1700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65333" y="2663129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Sarcastic/metaphorical language.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0" y="3241476"/>
            <a:ext cx="170021" cy="17002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65333" y="3235820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Poor quality images or ambiguous contexts.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396835" y="519338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Limitations</a:t>
            </a:r>
            <a:endParaRPr lang="en-US" sz="2800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0" y="5539202"/>
            <a:ext cx="170021" cy="17002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5333" y="5533546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Struggles with rare disaster types.</a:t>
            </a:r>
            <a:endParaRPr lang="en-US" sz="16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40" y="6111892"/>
            <a:ext cx="170021" cy="170021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765333" y="6106237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Needs more training data for minority classes.</a:t>
            </a:r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4B199E-059C-8659-94DC-2980F89C8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67" y="1465361"/>
            <a:ext cx="7940233" cy="67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4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0"/>
    </mc:Choice>
    <mc:Fallback xmlns="">
      <p:transition spd="slow" advTm="31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042" y="776407"/>
            <a:ext cx="3736300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Contributions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23042" y="1691521"/>
            <a:ext cx="8097917" cy="1339572"/>
          </a:xfrm>
          <a:prstGeom prst="roundRect">
            <a:avLst>
              <a:gd name="adj" fmla="val 5461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23042" y="1676281"/>
            <a:ext cx="8097917" cy="60960"/>
          </a:xfrm>
          <a:prstGeom prst="roundRect">
            <a:avLst>
              <a:gd name="adj" fmla="val 102970"/>
            </a:avLst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4166886" y="1258610"/>
            <a:ext cx="879676" cy="771406"/>
          </a:xfrm>
          <a:prstGeom prst="roundRect">
            <a:avLst>
              <a:gd name="adj" fmla="val 203984"/>
            </a:avLst>
          </a:prstGeom>
          <a:solidFill>
            <a:srgbClr val="43706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894" y="1426137"/>
            <a:ext cx="369596" cy="416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7705" y="2065139"/>
            <a:ext cx="1868091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Novel Dataset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87705" y="2388275"/>
            <a:ext cx="7768590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First large-scale Bangla multimodal disaster dataset: 5,037 annotated samples, 9 categories, publicly available.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523042" y="3404592"/>
            <a:ext cx="8097917" cy="1100495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523042" y="3389352"/>
            <a:ext cx="8097917" cy="60960"/>
          </a:xfrm>
          <a:prstGeom prst="roundRect">
            <a:avLst>
              <a:gd name="adj" fmla="val 102970"/>
            </a:avLst>
          </a:prstGeom>
          <a:solidFill>
            <a:srgbClr val="437066"/>
          </a:solidFill>
          <a:ln/>
        </p:spPr>
      </p:sp>
      <p:sp>
        <p:nvSpPr>
          <p:cNvPr id="12" name="Shape 8"/>
          <p:cNvSpPr/>
          <p:nvPr/>
        </p:nvSpPr>
        <p:spPr>
          <a:xfrm>
            <a:off x="4166886" y="2971682"/>
            <a:ext cx="879676" cy="771406"/>
          </a:xfrm>
          <a:prstGeom prst="roundRect">
            <a:avLst>
              <a:gd name="adj" fmla="val 203984"/>
            </a:avLst>
          </a:prstGeom>
          <a:solidFill>
            <a:srgbClr val="437066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9894" y="3139208"/>
            <a:ext cx="369596" cy="4167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87705" y="3778210"/>
            <a:ext cx="1868091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Multimodal Framework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87705" y="4101346"/>
            <a:ext cx="776859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Transformer + CNN architecture with optimized early fusion,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achieving 83.76% accuracy (SOTA).</a:t>
            </a: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523042" y="4878586"/>
            <a:ext cx="8097917" cy="1100495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523042" y="4863346"/>
            <a:ext cx="8097917" cy="60960"/>
          </a:xfrm>
          <a:prstGeom prst="roundRect">
            <a:avLst>
              <a:gd name="adj" fmla="val 102970"/>
            </a:avLst>
          </a:prstGeom>
          <a:solidFill>
            <a:srgbClr val="437066"/>
          </a:solidFill>
          <a:ln/>
        </p:spPr>
      </p:sp>
      <p:sp>
        <p:nvSpPr>
          <p:cNvPr id="18" name="Shape 13"/>
          <p:cNvSpPr/>
          <p:nvPr/>
        </p:nvSpPr>
        <p:spPr>
          <a:xfrm>
            <a:off x="4166886" y="4445675"/>
            <a:ext cx="879676" cy="771406"/>
          </a:xfrm>
          <a:prstGeom prst="roundRect">
            <a:avLst>
              <a:gd name="adj" fmla="val 203984"/>
            </a:avLst>
          </a:prstGeom>
          <a:solidFill>
            <a:srgbClr val="437066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9894" y="4613202"/>
            <a:ext cx="369596" cy="41679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87705" y="5279974"/>
            <a:ext cx="2182773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Comprehensive Evaluation</a:t>
            </a:r>
            <a:endParaRPr lang="en-US" sz="2400" dirty="0"/>
          </a:p>
        </p:txBody>
      </p:sp>
      <p:sp>
        <p:nvSpPr>
          <p:cNvPr id="21" name="Text 15"/>
          <p:cNvSpPr/>
          <p:nvPr/>
        </p:nvSpPr>
        <p:spPr>
          <a:xfrm>
            <a:off x="687705" y="5506995"/>
            <a:ext cx="776859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Tested 9 model combinations, detailed performance analysis,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validated computational efficiency.</a:t>
            </a:r>
            <a:endParaRPr lang="en-US" dirty="0"/>
          </a:p>
        </p:txBody>
      </p:sp>
      <p:sp>
        <p:nvSpPr>
          <p:cNvPr id="22" name="Shape 16"/>
          <p:cNvSpPr/>
          <p:nvPr/>
        </p:nvSpPr>
        <p:spPr>
          <a:xfrm>
            <a:off x="523042" y="6352580"/>
            <a:ext cx="8097917" cy="1100495"/>
          </a:xfrm>
          <a:prstGeom prst="roundRect">
            <a:avLst>
              <a:gd name="adj" fmla="val 6647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523042" y="6337340"/>
            <a:ext cx="8097917" cy="60960"/>
          </a:xfrm>
          <a:prstGeom prst="roundRect">
            <a:avLst>
              <a:gd name="adj" fmla="val 102970"/>
            </a:avLst>
          </a:prstGeom>
          <a:solidFill>
            <a:srgbClr val="437066"/>
          </a:solidFill>
          <a:ln/>
        </p:spPr>
      </p:sp>
      <p:sp>
        <p:nvSpPr>
          <p:cNvPr id="24" name="Shape 18"/>
          <p:cNvSpPr/>
          <p:nvPr/>
        </p:nvSpPr>
        <p:spPr>
          <a:xfrm>
            <a:off x="4166886" y="5919669"/>
            <a:ext cx="879676" cy="771406"/>
          </a:xfrm>
          <a:prstGeom prst="roundRect">
            <a:avLst>
              <a:gd name="adj" fmla="val 203984"/>
            </a:avLst>
          </a:prstGeom>
          <a:solidFill>
            <a:srgbClr val="43706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09894" y="6087196"/>
            <a:ext cx="369596" cy="41679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87705" y="6726198"/>
            <a:ext cx="1987153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Applicability</a:t>
            </a:r>
            <a:endParaRPr lang="en-US" sz="2400" dirty="0"/>
          </a:p>
        </p:txBody>
      </p:sp>
      <p:sp>
        <p:nvSpPr>
          <p:cNvPr id="27" name="Text 20"/>
          <p:cNvSpPr/>
          <p:nvPr/>
        </p:nvSpPr>
        <p:spPr>
          <a:xfrm>
            <a:off x="687705" y="7049333"/>
            <a:ext cx="7768590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Fast inference (0.45s), scalable architecture, and deployment-ready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 disaster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6"/>
    </mc:Choice>
    <mc:Fallback xmlns="">
      <p:transition spd="slow" advTm="409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CF19B70-B199-5C1B-A34B-ABA501E4CD26}"/>
              </a:ext>
            </a:extLst>
          </p:cNvPr>
          <p:cNvSpPr/>
          <p:nvPr/>
        </p:nvSpPr>
        <p:spPr>
          <a:xfrm>
            <a:off x="6435524" y="3725259"/>
            <a:ext cx="8194876" cy="450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1838" y="331351"/>
            <a:ext cx="3532584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Conclusions &amp; Future Work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21838" y="1009174"/>
            <a:ext cx="180784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21838" y="1436727"/>
            <a:ext cx="60246" cy="60246"/>
          </a:xfrm>
          <a:prstGeom prst="roundRect">
            <a:avLst>
              <a:gd name="adj" fmla="val 758889"/>
            </a:avLst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602575" y="1370528"/>
            <a:ext cx="656558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Developed effective multimodal framework for Bangla disaster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classification.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1838" y="2085006"/>
            <a:ext cx="60246" cy="60246"/>
          </a:xfrm>
          <a:prstGeom prst="roundRect">
            <a:avLst>
              <a:gd name="adj" fmla="val 758889"/>
            </a:avLst>
          </a:prstGeom>
          <a:solidFill>
            <a:srgbClr val="437066"/>
          </a:solidFill>
          <a:ln/>
        </p:spPr>
      </p:sp>
      <p:sp>
        <p:nvSpPr>
          <p:cNvPr id="7" name="Text 5"/>
          <p:cNvSpPr/>
          <p:nvPr/>
        </p:nvSpPr>
        <p:spPr>
          <a:xfrm>
            <a:off x="602575" y="2018807"/>
            <a:ext cx="656558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Multimodal approach significantly outperforms unimodal methods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(+3.84%).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1838" y="2734668"/>
            <a:ext cx="60246" cy="60246"/>
          </a:xfrm>
          <a:prstGeom prst="roundRect">
            <a:avLst>
              <a:gd name="adj" fmla="val 758889"/>
            </a:avLst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602575" y="2668469"/>
            <a:ext cx="656558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mBERT + ResNet50 achieves best performance (83.76%).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1838" y="3292237"/>
            <a:ext cx="60246" cy="60246"/>
          </a:xfrm>
          <a:prstGeom prst="roundRect">
            <a:avLst>
              <a:gd name="adj" fmla="val 758889"/>
            </a:avLst>
          </a:prstGeom>
          <a:solidFill>
            <a:srgbClr val="437066"/>
          </a:solidFill>
          <a:ln/>
        </p:spPr>
      </p:sp>
      <p:sp>
        <p:nvSpPr>
          <p:cNvPr id="11" name="Text 9"/>
          <p:cNvSpPr/>
          <p:nvPr/>
        </p:nvSpPr>
        <p:spPr>
          <a:xfrm>
            <a:off x="602575" y="3226039"/>
            <a:ext cx="656558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Framework suitable for real-time disaster monitoring.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0" y="4340506"/>
            <a:ext cx="5144404" cy="386452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69862" y="1009173"/>
            <a:ext cx="2117765" cy="968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Research Directions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7469862" y="1311416"/>
            <a:ext cx="120491" cy="64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7410932" y="1546288"/>
            <a:ext cx="6746319" cy="65367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7447365" y="1765354"/>
            <a:ext cx="1506498" cy="80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Expansion</a:t>
            </a: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7447365" y="2052644"/>
            <a:ext cx="6746319" cy="826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Include more disaster types and increase samples for minority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classes.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7410932" y="2617013"/>
            <a:ext cx="120491" cy="64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dirty="0"/>
          </a:p>
        </p:txBody>
      </p:sp>
      <p:sp>
        <p:nvSpPr>
          <p:cNvPr id="19" name="Shape 16"/>
          <p:cNvSpPr/>
          <p:nvPr/>
        </p:nvSpPr>
        <p:spPr>
          <a:xfrm>
            <a:off x="7402572" y="2855487"/>
            <a:ext cx="6746319" cy="65367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0" name="Text 17"/>
          <p:cNvSpPr/>
          <p:nvPr/>
        </p:nvSpPr>
        <p:spPr>
          <a:xfrm>
            <a:off x="7410931" y="3131369"/>
            <a:ext cx="1506498" cy="80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Enhancement</a:t>
            </a:r>
            <a:endParaRPr lang="en-US" sz="2800" dirty="0"/>
          </a:p>
        </p:txBody>
      </p:sp>
      <p:sp>
        <p:nvSpPr>
          <p:cNvPr id="21" name="Text 18"/>
          <p:cNvSpPr/>
          <p:nvPr/>
        </p:nvSpPr>
        <p:spPr>
          <a:xfrm>
            <a:off x="7410932" y="3459502"/>
            <a:ext cx="6746319" cy="826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Explore late/hybrid fusion, attention mechanisms, and domain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adaptation.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7410932" y="4439990"/>
            <a:ext cx="120491" cy="64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dirty="0"/>
          </a:p>
        </p:txBody>
      </p:sp>
      <p:sp>
        <p:nvSpPr>
          <p:cNvPr id="23" name="Shape 20"/>
          <p:cNvSpPr/>
          <p:nvPr/>
        </p:nvSpPr>
        <p:spPr>
          <a:xfrm>
            <a:off x="7402571" y="4682682"/>
            <a:ext cx="6746319" cy="65367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4" name="Text 21"/>
          <p:cNvSpPr/>
          <p:nvPr/>
        </p:nvSpPr>
        <p:spPr>
          <a:xfrm>
            <a:off x="7402571" y="4966054"/>
            <a:ext cx="1579364" cy="80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Deployment</a:t>
            </a:r>
            <a:endParaRPr lang="en-US" sz="2800" dirty="0"/>
          </a:p>
        </p:txBody>
      </p:sp>
      <p:sp>
        <p:nvSpPr>
          <p:cNvPr id="25" name="Text 22"/>
          <p:cNvSpPr/>
          <p:nvPr/>
        </p:nvSpPr>
        <p:spPr>
          <a:xfrm>
            <a:off x="7402570" y="5263457"/>
            <a:ext cx="6746319" cy="826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with disaster management systems, mobile apps, and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multi-language support.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7410932" y="6217443"/>
            <a:ext cx="120491" cy="64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dirty="0"/>
          </a:p>
        </p:txBody>
      </p:sp>
      <p:sp>
        <p:nvSpPr>
          <p:cNvPr id="27" name="Shape 24"/>
          <p:cNvSpPr/>
          <p:nvPr/>
        </p:nvSpPr>
        <p:spPr>
          <a:xfrm>
            <a:off x="7397560" y="6417861"/>
            <a:ext cx="6746319" cy="65367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8" name="Text 25"/>
          <p:cNvSpPr/>
          <p:nvPr/>
        </p:nvSpPr>
        <p:spPr>
          <a:xfrm>
            <a:off x="7397560" y="6683312"/>
            <a:ext cx="1506498" cy="80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Features</a:t>
            </a:r>
            <a:endParaRPr lang="en-US" sz="2800" dirty="0"/>
          </a:p>
        </p:txBody>
      </p:sp>
      <p:sp>
        <p:nvSpPr>
          <p:cNvPr id="29" name="Text 26"/>
          <p:cNvSpPr/>
          <p:nvPr/>
        </p:nvSpPr>
        <p:spPr>
          <a:xfrm>
            <a:off x="7397559" y="6978254"/>
            <a:ext cx="6746319" cy="826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temporal analysis, geolocation, and severity classification.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0"/>
    </mc:Choice>
    <mc:Fallback xmlns="">
      <p:transition spd="slow" advTm="3706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41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3615"/>
            <a:ext cx="46303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1607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Contact: Md Rifat Hossen, Department of Computer Science and Engineering, Chittagong University of Engineering and Technology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417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Email: </a:t>
            </a: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rifat8851@gmail.com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5099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Acknowledgments: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33951" y="579441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CUET Department of CSE, Dataset annotation team, IEEE SPICSCON 2025 organizing committee.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759762"/>
            <a:ext cx="30480" cy="2015609"/>
          </a:xfrm>
          <a:prstGeom prst="rect">
            <a:avLst/>
          </a:prstGeom>
          <a:solidFill>
            <a:srgbClr val="437066"/>
          </a:solidFill>
          <a:ln/>
        </p:spPr>
      </p:sp>
    </p:spTree>
    <p:extLst>
      <p:ext uri="{BB962C8B-B14F-4D97-AF65-F5344CB8AC3E}">
        <p14:creationId xmlns:p14="http://schemas.microsoft.com/office/powerpoint/2010/main" val="36288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"/>
    </mc:Choice>
    <mc:Fallback xmlns="">
      <p:transition spd="slow" advTm="1018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A4652-72BD-E8F6-02B0-7DA11A2E9EBD}"/>
              </a:ext>
            </a:extLst>
          </p:cNvPr>
          <p:cNvSpPr/>
          <p:nvPr/>
        </p:nvSpPr>
        <p:spPr>
          <a:xfrm>
            <a:off x="6435524" y="3725259"/>
            <a:ext cx="8194876" cy="450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3C10BAB-832F-0EE4-CD44-918025527FD4}"/>
              </a:ext>
            </a:extLst>
          </p:cNvPr>
          <p:cNvSpPr/>
          <p:nvPr/>
        </p:nvSpPr>
        <p:spPr>
          <a:xfrm>
            <a:off x="793790" y="5219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Overview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9A820FC-DAF3-7AE8-929B-33F68F886AD3}"/>
              </a:ext>
            </a:extLst>
          </p:cNvPr>
          <p:cNvSpPr/>
          <p:nvPr/>
        </p:nvSpPr>
        <p:spPr>
          <a:xfrm>
            <a:off x="793790" y="3481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02C4648-762A-9919-5C83-4904A47CC52A}"/>
              </a:ext>
            </a:extLst>
          </p:cNvPr>
          <p:cNvSpPr/>
          <p:nvPr/>
        </p:nvSpPr>
        <p:spPr>
          <a:xfrm>
            <a:off x="793790" y="1494730"/>
            <a:ext cx="6056494" cy="3100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800" dirty="0"/>
              <a:t> Problem Statement &amp; Motivation</a:t>
            </a:r>
          </a:p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800" dirty="0"/>
              <a:t> Dataset &amp; Disaster Categories</a:t>
            </a:r>
          </a:p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800" dirty="0"/>
              <a:t> Multimodal Methodology</a:t>
            </a:r>
          </a:p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800" dirty="0"/>
              <a:t> Experimental Results</a:t>
            </a:r>
          </a:p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800" dirty="0"/>
              <a:t> 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50466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54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Statement &amp; Motivation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0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3481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Bangladesh faces frequent natural disasters.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93790" y="42862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Massive multilingual social media data during disasters.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93790" y="50913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Bangla lacks robust disaster classification tools.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93790" y="58964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Need for rapid, accurate disaster identification.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856321" y="2900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Multimodal?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856321" y="3481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Text alone misses visual context.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856321" y="42862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Images alone lack situational details.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856321" y="50913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Combining both improves accuracy.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856321" y="602122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Research Gap: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Limited multimodal classification for low-resource Bangla.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35"/>
    </mc:Choice>
    <mc:Fallback xmlns="">
      <p:transition spd="slow" advTm="447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Research Objectives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071" y="1922026"/>
            <a:ext cx="3705582" cy="2634615"/>
          </a:xfrm>
          <a:prstGeom prst="roundRect">
            <a:avLst>
              <a:gd name="adj" fmla="val 5553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58071" y="1891546"/>
            <a:ext cx="3705582" cy="121920"/>
          </a:xfrm>
          <a:prstGeom prst="roundRect">
            <a:avLst>
              <a:gd name="adj" fmla="val 74616"/>
            </a:avLst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2231797" y="1617065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37066"/>
          </a:solidFill>
          <a:ln/>
        </p:spPr>
      </p:sp>
      <p:sp>
        <p:nvSpPr>
          <p:cNvPr id="7" name="Text 4"/>
          <p:cNvSpPr/>
          <p:nvPr/>
        </p:nvSpPr>
        <p:spPr>
          <a:xfrm>
            <a:off x="2480846" y="1759625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05126" y="2463522"/>
            <a:ext cx="3211473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 Bangla Multimodal Dataset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05126" y="3270171"/>
            <a:ext cx="321147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5,037 text-image pairs across 9 disaster categories.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4680228" y="1922026"/>
            <a:ext cx="3705701" cy="2634615"/>
          </a:xfrm>
          <a:prstGeom prst="roundRect">
            <a:avLst>
              <a:gd name="adj" fmla="val 5553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4680228" y="1891546"/>
            <a:ext cx="3705701" cy="121920"/>
          </a:xfrm>
          <a:prstGeom prst="roundRect">
            <a:avLst>
              <a:gd name="adj" fmla="val 74616"/>
            </a:avLst>
          </a:prstGeom>
          <a:solidFill>
            <a:srgbClr val="437066"/>
          </a:solidFill>
          <a:ln/>
        </p:spPr>
      </p:sp>
      <p:sp>
        <p:nvSpPr>
          <p:cNvPr id="12" name="Shape 9"/>
          <p:cNvSpPr/>
          <p:nvPr/>
        </p:nvSpPr>
        <p:spPr>
          <a:xfrm>
            <a:off x="6173034" y="1632406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37066"/>
          </a:solidFill>
          <a:ln/>
        </p:spPr>
      </p:sp>
      <p:sp>
        <p:nvSpPr>
          <p:cNvPr id="13" name="Text 10"/>
          <p:cNvSpPr/>
          <p:nvPr/>
        </p:nvSpPr>
        <p:spPr>
          <a:xfrm>
            <a:off x="6403122" y="1759625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4927282" y="2463522"/>
            <a:ext cx="3211592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 Multimodal Framework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927282" y="3270171"/>
            <a:ext cx="3211592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Transformer-based text, CNN-based image encoders, early fusion.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758071" y="5098018"/>
            <a:ext cx="7627858" cy="1603296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58071" y="5067538"/>
            <a:ext cx="7627858" cy="121920"/>
          </a:xfrm>
          <a:prstGeom prst="roundRect">
            <a:avLst>
              <a:gd name="adj" fmla="val 74616"/>
            </a:avLst>
          </a:prstGeom>
          <a:solidFill>
            <a:srgbClr val="437066"/>
          </a:solidFill>
          <a:ln/>
        </p:spPr>
      </p:sp>
      <p:sp>
        <p:nvSpPr>
          <p:cNvPr id="18" name="Shape 15"/>
          <p:cNvSpPr/>
          <p:nvPr/>
        </p:nvSpPr>
        <p:spPr>
          <a:xfrm>
            <a:off x="4207659" y="4810483"/>
            <a:ext cx="649724" cy="649724"/>
          </a:xfrm>
          <a:prstGeom prst="roundRect">
            <a:avLst>
              <a:gd name="adj" fmla="val 140737"/>
            </a:avLst>
          </a:prstGeom>
          <a:solidFill>
            <a:srgbClr val="437066"/>
          </a:solidFill>
          <a:ln/>
        </p:spPr>
      </p:sp>
      <p:sp>
        <p:nvSpPr>
          <p:cNvPr id="19" name="Text 16"/>
          <p:cNvSpPr/>
          <p:nvPr/>
        </p:nvSpPr>
        <p:spPr>
          <a:xfrm>
            <a:off x="4442043" y="4935617"/>
            <a:ext cx="25991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1005126" y="5639514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Evaluate Performance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1005126" y="6107787"/>
            <a:ext cx="713374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Compare model combinations and state-of-the-art approaches.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758071" y="6944916"/>
            <a:ext cx="762785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Target: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Improve disaster response through automated social media monitoring.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52"/>
    </mc:Choice>
    <mc:Fallback xmlns="">
      <p:transition spd="slow" advTm="390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729258"/>
            <a:ext cx="7706678" cy="128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Overview: BanglaMM-Disaster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661" y="252591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 Disaster Categories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8661" y="3052048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Earthquake (13.87%)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18661" y="3452455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Flood (12.35%)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18661" y="3852863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Fire (11.30%)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18661" y="4253270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Landslide (10.66%)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18661" y="4653677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Drought (10.49%)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18661" y="5054084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Cyclone (10.03%)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18661" y="5454491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Pandemic (9.27%)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18661" y="5854898"/>
            <a:ext cx="278201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Humanitarian Crisis (11.14%)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18661" y="6583918"/>
            <a:ext cx="278201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Irrelevant (10.89%)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4009311" y="252591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Statistics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009311" y="3052048"/>
            <a:ext cx="442352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samples: 5,037 text-image pairs.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4009311" y="3452455"/>
            <a:ext cx="442352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Source: Social media posts (Facebook, Twitter).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4009311" y="4181475"/>
            <a:ext cx="442352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Annotation: Manual labeling by native Bangla speakers.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4009311" y="4910495"/>
            <a:ext cx="442352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Split: 70% training, 10% validation, 20% testing.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4009311" y="5772983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4009311" y="6299121"/>
            <a:ext cx="442352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Balanced class distribution.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4009311" y="6699528"/>
            <a:ext cx="442352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Real-world social media content.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4009311" y="7099935"/>
            <a:ext cx="442352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Authentic Bangla language usage.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3"/>
    </mc:Choice>
    <mc:Fallback xmlns="">
      <p:transition spd="slow" advTm="3745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A6D188-826B-E236-AD3E-B48F43FC8247}"/>
              </a:ext>
            </a:extLst>
          </p:cNvPr>
          <p:cNvSpPr/>
          <p:nvPr/>
        </p:nvSpPr>
        <p:spPr>
          <a:xfrm>
            <a:off x="6435524" y="3725259"/>
            <a:ext cx="8194876" cy="450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02359" y="112276"/>
            <a:ext cx="10797302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Proposed Methodology: System Architecture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0" y="1291802"/>
            <a:ext cx="4360426" cy="8851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34928" y="2278201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Text Processing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134928" y="2623839"/>
            <a:ext cx="39179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Bangla text input, preprocessing, then BanglaBERT, mBERT, XLM-RoBERTa for feature embeddings.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814" y="1291802"/>
            <a:ext cx="4360426" cy="8851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95353" y="222531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Processing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9495353" y="2703705"/>
            <a:ext cx="39179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Disaster images input, preprocessing, then ResNet50, DenseNet169, MobileNetV2 for feature embeddings.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922" y="3991450"/>
            <a:ext cx="4360426" cy="8851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4785" y="493379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Multimodal Fusion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424785" y="5412189"/>
            <a:ext cx="39179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fusion (concatenate text + image features), fully connected layers, Softmax classification (9 classes).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9179CB-279E-1207-1E7E-1CFD0D716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7" y="803791"/>
            <a:ext cx="4360426" cy="7425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51"/>
    </mc:Choice>
    <mc:Fallback xmlns="">
      <p:transition spd="slow" advTm="433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847" y="386358"/>
            <a:ext cx="3513177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Configurations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1847" y="1176695"/>
            <a:ext cx="175652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Text Encoders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91847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BanglaBERT: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Pre-trained on Bangla corpus, 110M parameters.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1847" y="1810583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mBERT: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Multilingual BERT, 172M parameters.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1847" y="2084546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XLM-RoBERTa: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Cross-lingual model, 270M parameters.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91846" y="2624811"/>
            <a:ext cx="175652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Encoders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491846" y="3005673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ResNet50: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Residual networks, 25.6M parameters.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91846" y="3279636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DenseNet169: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Dense connections, 14.1M parameters.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91846" y="3553599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MobileNetV2: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Lightweight architecture, 3.5M parameters.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91846" y="4114800"/>
            <a:ext cx="175652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Configuration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491846" y="4523899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Optimizer: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Adam (LR: 1e-5 text, 1e-4 images).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91846" y="479786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Batch size: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32.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1846" y="5071824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Epochs: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20 with early stopping.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91846" y="5345787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Loss function:</a:t>
            </a: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Categorical cross-entropy.</a:t>
            </a:r>
            <a:endParaRPr lang="en-US" sz="20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00" y="0"/>
            <a:ext cx="644709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94"/>
    </mc:Choice>
    <mc:Fallback xmlns="">
      <p:transition spd="slow" advTm="412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827" y="408384"/>
            <a:ext cx="7359848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Experimental Results: Unimodal Performance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827" y="1243727"/>
            <a:ext cx="185654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Image-Only Models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19827" y="1624132"/>
            <a:ext cx="661427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ResNet50: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66.85% accuracy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19827" y="1913572"/>
            <a:ext cx="661427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DenseNet169: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65.47% accuracy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19827" y="2203013"/>
            <a:ext cx="661427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MobileNetV2: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62.41% accuracy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19827" y="2589014"/>
            <a:ext cx="185654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Text-Only Models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19827" y="2969419"/>
            <a:ext cx="661427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BanglaBERT: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76.73% accuracy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19827" y="3258860"/>
            <a:ext cx="661427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mBERT: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78.15% accuracy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19827" y="3548301"/>
            <a:ext cx="661427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XLM-RoBERTa:</a:t>
            </a: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79.92% accuracy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503914" y="1243727"/>
            <a:ext cx="185654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Observation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503914" y="1624132"/>
            <a:ext cx="6614279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Text models generally outperform image-only models. mBERT shows the strongest text performance. Visual features alone are insufficient for complex disaster classification.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57C64-F866-70B9-0C4C-FB4FF984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50" y="2589014"/>
            <a:ext cx="10035252" cy="564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76"/>
    </mc:Choice>
    <mc:Fallback xmlns="">
      <p:transition spd="slow" advTm="5507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1DE015-EA09-5E78-1056-5B5C0138C3E7}"/>
              </a:ext>
            </a:extLst>
          </p:cNvPr>
          <p:cNvSpPr/>
          <p:nvPr/>
        </p:nvSpPr>
        <p:spPr>
          <a:xfrm>
            <a:off x="6435524" y="3725259"/>
            <a:ext cx="8194876" cy="450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59381" y="596860"/>
            <a:ext cx="6247686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Multimodal Fusion Results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9381" y="1708785"/>
            <a:ext cx="4225885" cy="2480191"/>
          </a:xfrm>
          <a:prstGeom prst="roundRect">
            <a:avLst>
              <a:gd name="adj" fmla="val 36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3933" y="1933337"/>
            <a:ext cx="650915" cy="650915"/>
          </a:xfrm>
          <a:prstGeom prst="roundRect">
            <a:avLst>
              <a:gd name="adj" fmla="val 14046512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883" y="2112288"/>
            <a:ext cx="292894" cy="2928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3933" y="2801183"/>
            <a:ext cx="3220998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mBERT + ResNet50: 83.76%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83933" y="3270290"/>
            <a:ext cx="3776782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Precision: 84.12%, Recall: 83.76%, F1-Score: 83.89%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202198" y="1708785"/>
            <a:ext cx="4225885" cy="2480191"/>
          </a:xfrm>
          <a:prstGeom prst="roundRect">
            <a:avLst>
              <a:gd name="adj" fmla="val 36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6750" y="1933337"/>
            <a:ext cx="650915" cy="650915"/>
          </a:xfrm>
          <a:prstGeom prst="roundRect">
            <a:avLst>
              <a:gd name="adj" fmla="val 14046512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5701" y="2112288"/>
            <a:ext cx="292894" cy="2928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6750" y="2801183"/>
            <a:ext cx="360306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mBERT + DenseNet169: 82.45%</a:t>
            </a:r>
            <a:endParaRPr lang="en-US" sz="2100" dirty="0"/>
          </a:p>
        </p:txBody>
      </p:sp>
      <p:sp>
        <p:nvSpPr>
          <p:cNvPr id="12" name="Shape 8"/>
          <p:cNvSpPr/>
          <p:nvPr/>
        </p:nvSpPr>
        <p:spPr>
          <a:xfrm>
            <a:off x="9645015" y="1708785"/>
            <a:ext cx="4225885" cy="2480191"/>
          </a:xfrm>
          <a:prstGeom prst="roundRect">
            <a:avLst>
              <a:gd name="adj" fmla="val 36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9869567" y="1933337"/>
            <a:ext cx="650915" cy="650915"/>
          </a:xfrm>
          <a:prstGeom prst="roundRect">
            <a:avLst>
              <a:gd name="adj" fmla="val 14046512"/>
            </a:avLst>
          </a:prstGeom>
          <a:solidFill>
            <a:srgbClr val="437066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518" y="2112288"/>
            <a:ext cx="292894" cy="29289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9567" y="2801183"/>
            <a:ext cx="3776782" cy="67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XLM-RoBERTa + ResNet50: 81.33%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59381" y="4514374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Gains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59381" y="5178743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+3.84% over best text-only model.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59381" y="5601653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+16.91% over best image-only model.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759381" y="6274118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This Works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759381" y="6938486"/>
            <a:ext cx="13111639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Complementary information from text and images. mBERT captures linguistic context, ResNet50 extracts robust visual features.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42"/>
    </mc:Choice>
    <mc:Fallback xmlns="">
      <p:transition spd="slow" advTm="5454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1091</Words>
  <Application>Microsoft Office PowerPoint</Application>
  <PresentationFormat>Custom</PresentationFormat>
  <Paragraphs>204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 Black</vt:lpstr>
      <vt:lpstr>Kanit Light</vt:lpstr>
      <vt:lpstr>Martel Sans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Rifat Hossain</cp:lastModifiedBy>
  <cp:revision>8</cp:revision>
  <dcterms:created xsi:type="dcterms:W3CDTF">2025-11-14T10:59:22Z</dcterms:created>
  <dcterms:modified xsi:type="dcterms:W3CDTF">2025-11-21T21:13:28Z</dcterms:modified>
</cp:coreProperties>
</file>